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9" r:id="rId2"/>
    <p:sldId id="260" r:id="rId3"/>
    <p:sldId id="262" r:id="rId4"/>
    <p:sldId id="264" r:id="rId5"/>
    <p:sldId id="265" r:id="rId6"/>
    <p:sldId id="263" r:id="rId7"/>
    <p:sldId id="261" r:id="rId8"/>
    <p:sldId id="266" r:id="rId9"/>
  </p:sldIdLst>
  <p:sldSz cx="9144000" cy="6858000" type="screen4x3"/>
  <p:notesSz cx="6858000" cy="9144000"/>
  <p:defaultTextStyle>
    <a:defPPr>
      <a:defRPr lang="en-US"/>
    </a:defPPr>
    <a:lvl1pPr marL="0" algn="l" defTabSz="45710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1" algn="l" defTabSz="45710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03" algn="l" defTabSz="45710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05" algn="l" defTabSz="45710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05" algn="l" defTabSz="45710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09" algn="l" defTabSz="45710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09" algn="l" defTabSz="45710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10" algn="l" defTabSz="45710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13" algn="l" defTabSz="45710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BCE9"/>
    <a:srgbClr val="FC265C"/>
    <a:srgbClr val="78E6A1"/>
    <a:srgbClr val="6BEB5E"/>
    <a:srgbClr val="FEFDFF"/>
    <a:srgbClr val="F6D3BD"/>
    <a:srgbClr val="FED5BC"/>
    <a:srgbClr val="F5CEAF"/>
    <a:srgbClr val="E2C4B1"/>
    <a:srgbClr val="BBD6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64" autoAdjust="0"/>
    <p:restoredTop sz="97968" autoAdjust="0"/>
  </p:normalViewPr>
  <p:slideViewPr>
    <p:cSldViewPr snapToGrid="0" snapToObjects="1">
      <p:cViewPr>
        <p:scale>
          <a:sx n="110" d="100"/>
          <a:sy n="110" d="100"/>
        </p:scale>
        <p:origin x="-1208" y="-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31862-EAF0-F44C-BCA2-BEDE355A78A5}" type="datetimeFigureOut">
              <a:rPr lang="en-US" smtClean="0"/>
              <a:t>3/31/15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7A4E5-CFAE-0E4E-84E6-7C203BDA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28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1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03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05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05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09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09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10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13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to make feedback more explicit?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Where does data itself live in the diagram?</a:t>
            </a:r>
            <a:endParaRPr lang="en-US" baseline="0" dirty="0" smtClean="0"/>
          </a:p>
          <a:p>
            <a:r>
              <a:rPr lang="en-US" baseline="0" dirty="0" smtClean="0"/>
              <a:t>How to connect SAQP /sampling to the actual data?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7A4E5-CFAE-0E4E-84E6-7C203BDA35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6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to make feedback more explicit?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Where does data itself live in the diagram?</a:t>
            </a:r>
            <a:endParaRPr lang="en-US" baseline="0" dirty="0" smtClean="0"/>
          </a:p>
          <a:p>
            <a:r>
              <a:rPr lang="en-US" baseline="0" dirty="0" smtClean="0"/>
              <a:t>How to connect SAQP /sampling to the actual data?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7A4E5-CFAE-0E4E-84E6-7C203BDA35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65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71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53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8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0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8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95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3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1" indent="0">
              <a:buNone/>
              <a:defRPr sz="2000" b="1"/>
            </a:lvl2pPr>
            <a:lvl3pPr marL="914203" indent="0">
              <a:buNone/>
              <a:defRPr sz="1800" b="1"/>
            </a:lvl3pPr>
            <a:lvl4pPr marL="1371305" indent="0">
              <a:buNone/>
              <a:defRPr sz="1600" b="1"/>
            </a:lvl4pPr>
            <a:lvl5pPr marL="1828405" indent="0">
              <a:buNone/>
              <a:defRPr sz="1600" b="1"/>
            </a:lvl5pPr>
            <a:lvl6pPr marL="2285509" indent="0">
              <a:buNone/>
              <a:defRPr sz="1600" b="1"/>
            </a:lvl6pPr>
            <a:lvl7pPr marL="2742609" indent="0">
              <a:buNone/>
              <a:defRPr sz="1600" b="1"/>
            </a:lvl7pPr>
            <a:lvl8pPr marL="3199710" indent="0">
              <a:buNone/>
              <a:defRPr sz="1600" b="1"/>
            </a:lvl8pPr>
            <a:lvl9pPr marL="36568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7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1" indent="0">
              <a:buNone/>
              <a:defRPr sz="2000" b="1"/>
            </a:lvl2pPr>
            <a:lvl3pPr marL="914203" indent="0">
              <a:buNone/>
              <a:defRPr sz="1800" b="1"/>
            </a:lvl3pPr>
            <a:lvl4pPr marL="1371305" indent="0">
              <a:buNone/>
              <a:defRPr sz="1600" b="1"/>
            </a:lvl4pPr>
            <a:lvl5pPr marL="1828405" indent="0">
              <a:buNone/>
              <a:defRPr sz="1600" b="1"/>
            </a:lvl5pPr>
            <a:lvl6pPr marL="2285509" indent="0">
              <a:buNone/>
              <a:defRPr sz="1600" b="1"/>
            </a:lvl6pPr>
            <a:lvl7pPr marL="2742609" indent="0">
              <a:buNone/>
              <a:defRPr sz="1600" b="1"/>
            </a:lvl7pPr>
            <a:lvl8pPr marL="3199710" indent="0">
              <a:buNone/>
              <a:defRPr sz="1600" b="1"/>
            </a:lvl8pPr>
            <a:lvl9pPr marL="36568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7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6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2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9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1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5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01" indent="0">
              <a:buNone/>
              <a:defRPr sz="1200"/>
            </a:lvl2pPr>
            <a:lvl3pPr marL="914203" indent="0">
              <a:buNone/>
              <a:defRPr sz="1000"/>
            </a:lvl3pPr>
            <a:lvl4pPr marL="1371305" indent="0">
              <a:buNone/>
              <a:defRPr sz="900"/>
            </a:lvl4pPr>
            <a:lvl5pPr marL="1828405" indent="0">
              <a:buNone/>
              <a:defRPr sz="900"/>
            </a:lvl5pPr>
            <a:lvl6pPr marL="2285509" indent="0">
              <a:buNone/>
              <a:defRPr sz="900"/>
            </a:lvl6pPr>
            <a:lvl7pPr marL="2742609" indent="0">
              <a:buNone/>
              <a:defRPr sz="900"/>
            </a:lvl7pPr>
            <a:lvl8pPr marL="3199710" indent="0">
              <a:buNone/>
              <a:defRPr sz="900"/>
            </a:lvl8pPr>
            <a:lvl9pPr marL="36568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9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01" indent="0">
              <a:buNone/>
              <a:defRPr sz="2800"/>
            </a:lvl2pPr>
            <a:lvl3pPr marL="914203" indent="0">
              <a:buNone/>
              <a:defRPr sz="2400"/>
            </a:lvl3pPr>
            <a:lvl4pPr marL="1371305" indent="0">
              <a:buNone/>
              <a:defRPr sz="2000"/>
            </a:lvl4pPr>
            <a:lvl5pPr marL="1828405" indent="0">
              <a:buNone/>
              <a:defRPr sz="2000"/>
            </a:lvl5pPr>
            <a:lvl6pPr marL="2285509" indent="0">
              <a:buNone/>
              <a:defRPr sz="2000"/>
            </a:lvl6pPr>
            <a:lvl7pPr marL="2742609" indent="0">
              <a:buNone/>
              <a:defRPr sz="2000"/>
            </a:lvl7pPr>
            <a:lvl8pPr marL="3199710" indent="0">
              <a:buNone/>
              <a:defRPr sz="2000"/>
            </a:lvl8pPr>
            <a:lvl9pPr marL="36568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0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01" indent="0">
              <a:buNone/>
              <a:defRPr sz="1200"/>
            </a:lvl2pPr>
            <a:lvl3pPr marL="914203" indent="0">
              <a:buNone/>
              <a:defRPr sz="1000"/>
            </a:lvl3pPr>
            <a:lvl4pPr marL="1371305" indent="0">
              <a:buNone/>
              <a:defRPr sz="900"/>
            </a:lvl4pPr>
            <a:lvl5pPr marL="1828405" indent="0">
              <a:buNone/>
              <a:defRPr sz="900"/>
            </a:lvl5pPr>
            <a:lvl6pPr marL="2285509" indent="0">
              <a:buNone/>
              <a:defRPr sz="900"/>
            </a:lvl6pPr>
            <a:lvl7pPr marL="2742609" indent="0">
              <a:buNone/>
              <a:defRPr sz="900"/>
            </a:lvl7pPr>
            <a:lvl8pPr marL="3199710" indent="0">
              <a:buNone/>
              <a:defRPr sz="900"/>
            </a:lvl8pPr>
            <a:lvl9pPr marL="36568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3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21" tIns="45710" rIns="91421" bIns="4571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 vert="horz" lIns="91421" tIns="45710" rIns="91421" bIns="4571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4"/>
            <a:ext cx="2133600" cy="365125"/>
          </a:xfrm>
          <a:prstGeom prst="rect">
            <a:avLst/>
          </a:prstGeom>
        </p:spPr>
        <p:txBody>
          <a:bodyPr vert="horz" lIns="91421" tIns="45710" rIns="91421" bIns="4571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28CED-554D-4944-96C0-38BF235BA17F}" type="datetimeFigureOut">
              <a:rPr lang="en-US" smtClean="0"/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4"/>
            <a:ext cx="2895600" cy="365125"/>
          </a:xfrm>
          <a:prstGeom prst="rect">
            <a:avLst/>
          </a:prstGeom>
        </p:spPr>
        <p:txBody>
          <a:bodyPr vert="horz" lIns="91421" tIns="45710" rIns="91421" bIns="4571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21" tIns="45710" rIns="91421" bIns="4571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7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0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27" indent="-342827" algn="l" defTabSz="45710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90" indent="-285689" algn="l" defTabSz="457101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54" indent="-228552" algn="l" defTabSz="45710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56" indent="-228552" algn="l" defTabSz="457101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57" indent="-228552" algn="l" defTabSz="457101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58" indent="-228552" algn="l" defTabSz="45710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0" indent="-228552" algn="l" defTabSz="45710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61" indent="-228552" algn="l" defTabSz="45710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63" indent="-228552" algn="l" defTabSz="45710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1" algn="l" defTabSz="457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03" algn="l" defTabSz="457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05" algn="l" defTabSz="457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05" algn="l" defTabSz="457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09" algn="l" defTabSz="457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09" algn="l" defTabSz="457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10" algn="l" defTabSz="457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13" algn="l" defTabSz="457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9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1075289" y="852748"/>
            <a:ext cx="1632933" cy="64928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ariol Regular"/>
                <a:cs typeface="Bariol Regular"/>
              </a:rPr>
              <a:t>Pipeline Builder UI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40907" y="1596574"/>
            <a:ext cx="8148905" cy="50703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Bariol Light"/>
              <a:cs typeface="Bariol Light"/>
            </a:endParaRPr>
          </a:p>
        </p:txBody>
      </p:sp>
      <p:cxnSp>
        <p:nvCxnSpPr>
          <p:cNvPr id="111" name="Straight Arrow Connector 110"/>
          <p:cNvCxnSpPr>
            <a:stCxn id="43" idx="3"/>
            <a:endCxn id="33" idx="1"/>
          </p:cNvCxnSpPr>
          <p:nvPr/>
        </p:nvCxnSpPr>
        <p:spPr>
          <a:xfrm flipV="1">
            <a:off x="3063650" y="3439979"/>
            <a:ext cx="487154" cy="1596179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754887" y="192575"/>
            <a:ext cx="1130771" cy="1442048"/>
            <a:chOff x="1426834" y="493180"/>
            <a:chExt cx="1130771" cy="1442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1574800" y="901524"/>
              <a:ext cx="826963" cy="1033704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1426834" y="493180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Bariol Regular"/>
                  <a:cs typeface="Bariol Regular"/>
                </a:rPr>
                <a:t>User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241549" y="330140"/>
            <a:ext cx="1130771" cy="1282461"/>
            <a:chOff x="5256073" y="605966"/>
            <a:chExt cx="1130771" cy="1282461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 rotWithShape="1">
            <a:blip r:embed="rId4"/>
            <a:srcRect b="17662"/>
            <a:stretch/>
          </p:blipFill>
          <p:spPr>
            <a:xfrm>
              <a:off x="5334159" y="952215"/>
              <a:ext cx="974600" cy="93621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256073" y="605966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Bariol Regular"/>
                  <a:cs typeface="Bariol Regular"/>
                </a:rPr>
                <a:t>Crowd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1987248" y="4441796"/>
            <a:ext cx="1076402" cy="11887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ariol Regular"/>
                <a:cs typeface="Bariol Regular"/>
              </a:rPr>
              <a:t>Hot Swapper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05535" y="3161668"/>
            <a:ext cx="1186221" cy="246884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ariol Regular"/>
                <a:cs typeface="Bariol Regular"/>
              </a:rPr>
              <a:t>Optimizer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45452" y="2860492"/>
            <a:ext cx="1856320" cy="3665343"/>
            <a:chOff x="1638402" y="2445118"/>
            <a:chExt cx="1856320" cy="3665343"/>
          </a:xfrm>
        </p:grpSpPr>
        <p:sp>
          <p:nvSpPr>
            <p:cNvPr id="109" name="Rectangle 108"/>
            <p:cNvSpPr/>
            <p:nvPr/>
          </p:nvSpPr>
          <p:spPr>
            <a:xfrm>
              <a:off x="1638402" y="2445118"/>
              <a:ext cx="1856320" cy="36653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Bariol Light"/>
                <a:cs typeface="Bariol Ligh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43754" y="2515666"/>
              <a:ext cx="1222693" cy="1017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Bariol Regular"/>
                  <a:cs typeface="Bariol Regular"/>
                </a:rPr>
                <a:t>Data Cleaning Operator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943754" y="4288805"/>
              <a:ext cx="1222693" cy="1017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Bariol Regular"/>
                  <a:cs typeface="Bariol Regular"/>
                </a:rPr>
                <a:t>Data Cleaning Operator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638402" y="5288227"/>
              <a:ext cx="1856320" cy="82223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Bariol Regular"/>
                  <a:cs typeface="Bariol Regular"/>
                </a:rPr>
                <a:t>…</a:t>
              </a:r>
            </a:p>
            <a:p>
              <a:pPr algn="ctr"/>
              <a:endParaRPr lang="en-US" sz="1600" dirty="0">
                <a:solidFill>
                  <a:srgbClr val="000000"/>
                </a:solidFill>
                <a:latin typeface="Bariol Regular"/>
                <a:cs typeface="Bariol Regular"/>
              </a:endParaRPr>
            </a:p>
            <a:p>
              <a:pPr algn="ctr"/>
              <a:r>
                <a:rPr lang="en-US" sz="1600" dirty="0">
                  <a:solidFill>
                    <a:srgbClr val="000000"/>
                  </a:solidFill>
                  <a:latin typeface="Bariol Regular"/>
                  <a:cs typeface="Bariol Regular"/>
                </a:rPr>
                <a:t>Cleaning Pipelines</a:t>
              </a:r>
            </a:p>
          </p:txBody>
        </p:sp>
      </p:grpSp>
      <p:cxnSp>
        <p:nvCxnSpPr>
          <p:cNvPr id="46" name="Straight Arrow Connector 45"/>
          <p:cNvCxnSpPr>
            <a:stCxn id="43" idx="3"/>
            <a:endCxn id="42" idx="1"/>
          </p:cNvCxnSpPr>
          <p:nvPr/>
        </p:nvCxnSpPr>
        <p:spPr>
          <a:xfrm>
            <a:off x="3063650" y="5036162"/>
            <a:ext cx="487154" cy="176961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30881" y="1708603"/>
            <a:ext cx="1284297" cy="7446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ariol Regular"/>
                <a:cs typeface="Bariol Regular"/>
              </a:rPr>
              <a:t>DSL Compiler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987254" y="3161668"/>
            <a:ext cx="1076401" cy="11887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ariol Regular"/>
                <a:cs typeface="Bariol Regular"/>
              </a:rPr>
              <a:t>Sampler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888020" y="1708601"/>
            <a:ext cx="2390224" cy="7222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ariol Regular"/>
                <a:cs typeface="Bariol Regular"/>
              </a:rPr>
              <a:t>Crowd Manager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76157" y="1708601"/>
            <a:ext cx="1951979" cy="7446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ariol Regular"/>
                <a:cs typeface="Bariol Regular"/>
              </a:rPr>
              <a:t>Recommendation Engine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888023" y="854813"/>
            <a:ext cx="1403865" cy="64928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ariol Regular"/>
                <a:cs typeface="Bariol Regular"/>
              </a:rPr>
              <a:t>Cleaning UI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cxnSp>
        <p:nvCxnSpPr>
          <p:cNvPr id="64" name="Straight Arrow Connector 63"/>
          <p:cNvCxnSpPr>
            <a:stCxn id="33" idx="2"/>
            <a:endCxn id="42" idx="0"/>
          </p:cNvCxnSpPr>
          <p:nvPr/>
        </p:nvCxnSpPr>
        <p:spPr>
          <a:xfrm>
            <a:off x="4162151" y="3948922"/>
            <a:ext cx="0" cy="755252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948831" y="4025663"/>
            <a:ext cx="1130771" cy="33515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Bariol Regular"/>
                <a:cs typeface="Bariol Regular"/>
              </a:rPr>
              <a:t>Lineage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5528260" y="2860905"/>
            <a:ext cx="3055721" cy="3664927"/>
            <a:chOff x="5057897" y="2860903"/>
            <a:chExt cx="3055721" cy="3664926"/>
          </a:xfrm>
        </p:grpSpPr>
        <p:sp>
          <p:nvSpPr>
            <p:cNvPr id="51" name="Rectangle 50"/>
            <p:cNvSpPr/>
            <p:nvPr/>
          </p:nvSpPr>
          <p:spPr>
            <a:xfrm>
              <a:off x="5373808" y="4540085"/>
              <a:ext cx="2457606" cy="597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Bariol Regular"/>
                  <a:cs typeface="Bariol Regular"/>
                </a:rPr>
                <a:t>Physical Operators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373808" y="3898203"/>
              <a:ext cx="2457606" cy="594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Bariol Regular"/>
                  <a:cs typeface="Bariol Regular"/>
                </a:rPr>
                <a:t>Active Learning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73808" y="5189733"/>
              <a:ext cx="2457606" cy="5473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Bariol Regular"/>
                  <a:cs typeface="Bariol Regular"/>
                </a:rPr>
                <a:t>Caching/Storage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057897" y="2860903"/>
              <a:ext cx="3055721" cy="36649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76676" y="6183726"/>
              <a:ext cx="3036941" cy="33515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Bariol Regular"/>
                  <a:cs typeface="Bariol Regular"/>
                </a:rPr>
                <a:t>Physical Primitives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73808" y="3256321"/>
              <a:ext cx="2457606" cy="594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Bariol Regular"/>
                  <a:cs typeface="Bariol Regular"/>
                </a:rPr>
                <a:t>Ground Truth Labeling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</p:grpSp>
      <p:cxnSp>
        <p:nvCxnSpPr>
          <p:cNvPr id="72" name="Straight Arrow Connector 71"/>
          <p:cNvCxnSpPr>
            <a:stCxn id="71" idx="0"/>
            <a:endCxn id="53" idx="2"/>
          </p:cNvCxnSpPr>
          <p:nvPr/>
        </p:nvCxnSpPr>
        <p:spPr>
          <a:xfrm flipV="1">
            <a:off x="7072976" y="2430805"/>
            <a:ext cx="10161" cy="825521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2628133" y="1708603"/>
            <a:ext cx="903676" cy="7446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ariol Regular"/>
                <a:cs typeface="Bariol Regular"/>
              </a:rPr>
              <a:t>SAQP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cxnSp>
        <p:nvCxnSpPr>
          <p:cNvPr id="85" name="Straight Arrow Connector 84"/>
          <p:cNvCxnSpPr>
            <a:stCxn id="109" idx="3"/>
            <a:endCxn id="69" idx="1"/>
          </p:cNvCxnSpPr>
          <p:nvPr/>
        </p:nvCxnSpPr>
        <p:spPr>
          <a:xfrm>
            <a:off x="5101777" y="4693157"/>
            <a:ext cx="426485" cy="208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06778" y="2853544"/>
            <a:ext cx="2544602" cy="366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Bariol Light"/>
              <a:cs typeface="Bariol Light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58494" y="6183727"/>
            <a:ext cx="2428676" cy="33515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Bariol Regular"/>
                <a:cs typeface="Bariol Regular"/>
              </a:rPr>
              <a:t>Dynamic Optimization</a:t>
            </a:r>
          </a:p>
        </p:txBody>
      </p:sp>
      <p:cxnSp>
        <p:nvCxnSpPr>
          <p:cNvPr id="104" name="Straight Arrow Connector 103"/>
          <p:cNvCxnSpPr>
            <a:stCxn id="47" idx="2"/>
            <a:endCxn id="109" idx="0"/>
          </p:cNvCxnSpPr>
          <p:nvPr/>
        </p:nvCxnSpPr>
        <p:spPr>
          <a:xfrm>
            <a:off x="4173029" y="2453255"/>
            <a:ext cx="587" cy="407232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endCxn id="44" idx="0"/>
          </p:cNvCxnSpPr>
          <p:nvPr/>
        </p:nvCxnSpPr>
        <p:spPr>
          <a:xfrm>
            <a:off x="1298642" y="2453256"/>
            <a:ext cx="0" cy="708415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1499422" y="2453256"/>
            <a:ext cx="0" cy="708415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77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-462968" y="2613926"/>
            <a:ext cx="4720009" cy="1594336"/>
          </a:xfrm>
          <a:prstGeom prst="rect">
            <a:avLst/>
          </a:prstGeom>
          <a:solidFill>
            <a:srgbClr val="F6D3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b"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Optimizer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-462970" y="4361448"/>
            <a:ext cx="7187999" cy="1320799"/>
          </a:xfrm>
          <a:prstGeom prst="rect">
            <a:avLst/>
          </a:prstGeom>
          <a:solidFill>
            <a:srgbClr val="BBD6C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b"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Data Cleaning Plan Executor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462970" y="2494437"/>
            <a:ext cx="718799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54002" y="1851927"/>
            <a:ext cx="3152320" cy="372125"/>
          </a:xfrm>
          <a:prstGeom prst="rect">
            <a:avLst/>
          </a:prstGeom>
          <a:solidFill>
            <a:srgbClr val="F5CE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Planning UI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99006" y="451485"/>
            <a:ext cx="1130771" cy="1442048"/>
            <a:chOff x="1426834" y="493180"/>
            <a:chExt cx="1130771" cy="1442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1574800" y="901524"/>
              <a:ext cx="826963" cy="1033704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1426834" y="493180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Gill Sans"/>
                  <a:cs typeface="Gill Sans"/>
                </a:rPr>
                <a:t>User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964534" y="531279"/>
            <a:ext cx="1130771" cy="1282461"/>
            <a:chOff x="5256073" y="605966"/>
            <a:chExt cx="1130771" cy="1282461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 rotWithShape="1">
            <a:blip r:embed="rId4"/>
            <a:srcRect b="17662"/>
            <a:stretch/>
          </p:blipFill>
          <p:spPr>
            <a:xfrm>
              <a:off x="5334159" y="952215"/>
              <a:ext cx="974600" cy="93621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256073" y="605966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Gill Sans"/>
                  <a:cs typeface="Gill Sans"/>
                </a:rPr>
                <a:t>Crowd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1024828" y="3386785"/>
            <a:ext cx="1516709" cy="4547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Gill Sans"/>
                <a:cs typeface="Gill Sans"/>
              </a:rPr>
              <a:t>Hot Swapper</a:t>
            </a:r>
            <a:endParaRPr lang="en-US" sz="17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595194" y="3386083"/>
            <a:ext cx="1503681" cy="453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Gill Sans"/>
                <a:cs typeface="Gill Sans"/>
              </a:rPr>
              <a:t>DSL Compiler</a:t>
            </a:r>
            <a:endParaRPr lang="en-US" sz="17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-328973" y="3387882"/>
            <a:ext cx="1292838" cy="4536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Gill Sans"/>
                <a:cs typeface="Gill Sans"/>
              </a:rPr>
              <a:t>Rec. Engine</a:t>
            </a:r>
            <a:endParaRPr lang="en-US" sz="17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466419" y="2226856"/>
            <a:ext cx="0" cy="931953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3195194" y="2861203"/>
            <a:ext cx="903676" cy="452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SAQP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621350" y="3841507"/>
            <a:ext cx="0" cy="519936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141095" y="4931987"/>
            <a:ext cx="4329978" cy="2131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gular Pentagon 12"/>
          <p:cNvSpPr/>
          <p:nvPr/>
        </p:nvSpPr>
        <p:spPr>
          <a:xfrm>
            <a:off x="5144574" y="4582815"/>
            <a:ext cx="766317" cy="746839"/>
          </a:xfrm>
          <a:prstGeom prst="pentagon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endParaRPr lang="en-US" sz="1600">
              <a:latin typeface="Gill Sans"/>
              <a:cs typeface="Gill Sans"/>
            </a:endParaRPr>
          </a:p>
        </p:txBody>
      </p:sp>
      <p:sp>
        <p:nvSpPr>
          <p:cNvPr id="12" name="Isosceles Triangle 11"/>
          <p:cNvSpPr/>
          <p:nvPr/>
        </p:nvSpPr>
        <p:spPr>
          <a:xfrm>
            <a:off x="2673084" y="4583992"/>
            <a:ext cx="917834" cy="771765"/>
          </a:xfrm>
          <a:prstGeom prst="triangl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endParaRPr lang="en-US" sz="1600">
              <a:latin typeface="Gill Sans"/>
              <a:cs typeface="Gill San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945668" y="2798075"/>
            <a:ext cx="1005020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Queries &amp;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Results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97987" y="2735507"/>
            <a:ext cx="1030817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Swap </a:t>
            </a:r>
            <a:r>
              <a:rPr lang="en-US" sz="1400" dirty="0" err="1">
                <a:solidFill>
                  <a:srgbClr val="000000"/>
                </a:solidFill>
                <a:latin typeface="Gill Sans"/>
                <a:cs typeface="Gill Sans"/>
              </a:rPr>
              <a:t>Cmds</a:t>
            </a:r>
            <a:endParaRPr lang="en-US" sz="1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1823818" y="2226851"/>
            <a:ext cx="0" cy="1159935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876284" y="2224049"/>
            <a:ext cx="10540" cy="1145328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612086" y="2224049"/>
            <a:ext cx="0" cy="1163831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-372079" y="2726955"/>
            <a:ext cx="1107941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Swap Recs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540107" y="2593929"/>
            <a:ext cx="1005020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Cleaning Tasks</a:t>
            </a:r>
          </a:p>
        </p:txBody>
      </p:sp>
      <p:cxnSp>
        <p:nvCxnSpPr>
          <p:cNvPr id="174" name="Straight Arrow Connector 173"/>
          <p:cNvCxnSpPr/>
          <p:nvPr/>
        </p:nvCxnSpPr>
        <p:spPr>
          <a:xfrm>
            <a:off x="5593415" y="2196376"/>
            <a:ext cx="0" cy="931953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5442624" y="3859611"/>
            <a:ext cx="0" cy="481515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>
            <a:off x="5621106" y="3862819"/>
            <a:ext cx="0" cy="498624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>
            <a:off x="963869" y="3862820"/>
            <a:ext cx="396097" cy="750471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12" idx="0"/>
          </p:cNvCxnSpPr>
          <p:nvPr/>
        </p:nvCxnSpPr>
        <p:spPr>
          <a:xfrm>
            <a:off x="2131696" y="3841507"/>
            <a:ext cx="1000309" cy="742480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84071" y="4631975"/>
            <a:ext cx="757024" cy="701625"/>
          </a:xfrm>
          <a:prstGeom prst="rect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334806" y="3118169"/>
            <a:ext cx="2390224" cy="744655"/>
          </a:xfrm>
          <a:prstGeom prst="rect">
            <a:avLst/>
          </a:prstGeom>
          <a:solidFill>
            <a:srgbClr val="C6D9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Crowd Manager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334806" y="1851925"/>
            <a:ext cx="2390224" cy="374928"/>
          </a:xfrm>
          <a:prstGeom prst="rect">
            <a:avLst/>
          </a:prstGeom>
          <a:solidFill>
            <a:srgbClr val="C6D9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Cleaning UI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-462970" y="5810089"/>
            <a:ext cx="7187999" cy="512236"/>
          </a:xfrm>
          <a:prstGeom prst="rect">
            <a:avLst/>
          </a:prstGeom>
          <a:solidFill>
            <a:srgbClr val="AABC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Lineage and Storage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093514" y="2164791"/>
            <a:ext cx="418357" cy="3540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2" name="Isosceles Triangle 91"/>
          <p:cNvSpPr/>
          <p:nvPr/>
        </p:nvSpPr>
        <p:spPr>
          <a:xfrm>
            <a:off x="7042711" y="2596618"/>
            <a:ext cx="512583" cy="37244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endParaRPr lang="en-US" sz="2000">
              <a:latin typeface="Gill Sans"/>
              <a:cs typeface="Gill Sans"/>
            </a:endParaRPr>
          </a:p>
        </p:txBody>
      </p:sp>
      <p:sp>
        <p:nvSpPr>
          <p:cNvPr id="93" name="Regular Pentagon 92"/>
          <p:cNvSpPr/>
          <p:nvPr/>
        </p:nvSpPr>
        <p:spPr>
          <a:xfrm>
            <a:off x="7083351" y="3075217"/>
            <a:ext cx="447884" cy="412373"/>
          </a:xfrm>
          <a:prstGeom prst="pentag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endParaRPr lang="en-US" sz="2000">
              <a:latin typeface="Gill Sans"/>
              <a:cs typeface="Gill Sans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4"/>
          <a:srcRect b="17662"/>
          <a:stretch/>
        </p:blipFill>
        <p:spPr>
          <a:xfrm>
            <a:off x="7021290" y="5681957"/>
            <a:ext cx="555841" cy="533947"/>
          </a:xfrm>
          <a:prstGeom prst="rect">
            <a:avLst/>
          </a:prstGeom>
        </p:spPr>
      </p:pic>
      <p:pic>
        <p:nvPicPr>
          <p:cNvPr id="95" name="Picture 94" descr="noun_1248_cc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6" b="21682"/>
          <a:stretch/>
        </p:blipFill>
        <p:spPr>
          <a:xfrm>
            <a:off x="7042733" y="5228053"/>
            <a:ext cx="512944" cy="428016"/>
          </a:xfrm>
          <a:prstGeom prst="rect">
            <a:avLst/>
          </a:prstGeom>
        </p:spPr>
      </p:pic>
      <p:pic>
        <p:nvPicPr>
          <p:cNvPr id="99" name="Picture 98" descr="noun_539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23" y="4683476"/>
            <a:ext cx="530564" cy="530564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595826" y="2113441"/>
            <a:ext cx="1258699" cy="369312"/>
          </a:xfrm>
          <a:prstGeom prst="rect">
            <a:avLst/>
          </a:prstGeom>
          <a:noFill/>
        </p:spPr>
        <p:txBody>
          <a:bodyPr wrap="square" lIns="91421" tIns="45710" rIns="91421" bIns="45710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Sampling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595821" y="2624675"/>
            <a:ext cx="1689734" cy="369312"/>
          </a:xfrm>
          <a:prstGeom prst="rect">
            <a:avLst/>
          </a:prstGeom>
          <a:noFill/>
        </p:spPr>
        <p:txBody>
          <a:bodyPr wrap="square" lIns="91421" tIns="45710" rIns="91421" bIns="45710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Similarity Join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595826" y="3104918"/>
            <a:ext cx="1258699" cy="369312"/>
          </a:xfrm>
          <a:prstGeom prst="rect">
            <a:avLst/>
          </a:prstGeom>
          <a:noFill/>
        </p:spPr>
        <p:txBody>
          <a:bodyPr wrap="square" lIns="91421" tIns="45710" rIns="91421" bIns="45710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Filtering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595824" y="4734721"/>
            <a:ext cx="1450847" cy="369312"/>
          </a:xfrm>
          <a:prstGeom prst="rect">
            <a:avLst/>
          </a:prstGeom>
          <a:noFill/>
        </p:spPr>
        <p:txBody>
          <a:bodyPr wrap="square" lIns="91421" tIns="45710" rIns="91421" bIns="45710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Rule-based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595821" y="5255959"/>
            <a:ext cx="1792486" cy="369312"/>
          </a:xfrm>
          <a:prstGeom prst="rect">
            <a:avLst/>
          </a:prstGeom>
          <a:noFill/>
        </p:spPr>
        <p:txBody>
          <a:bodyPr wrap="square" lIns="91421" tIns="45710" rIns="91421" bIns="45710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Learning-based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95821" y="5772244"/>
            <a:ext cx="1792486" cy="369312"/>
          </a:xfrm>
          <a:prstGeom prst="rect">
            <a:avLst/>
          </a:prstGeom>
          <a:noFill/>
        </p:spPr>
        <p:txBody>
          <a:bodyPr wrap="square" lIns="91421" tIns="45710" rIns="91421" bIns="45710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Crowd-based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986374" y="1587982"/>
            <a:ext cx="2060299" cy="400089"/>
          </a:xfrm>
          <a:prstGeom prst="rect">
            <a:avLst/>
          </a:prstGeom>
          <a:noFill/>
        </p:spPr>
        <p:txBody>
          <a:bodyPr wrap="square" lIns="91421" tIns="45710" rIns="91421" bIns="45710" rtlCol="0">
            <a:spAutoFit/>
          </a:bodyPr>
          <a:lstStyle/>
          <a:p>
            <a:r>
              <a:rPr lang="en-US" sz="2000" dirty="0">
                <a:latin typeface="Gill Sans"/>
                <a:cs typeface="Gill Sans"/>
              </a:rPr>
              <a:t>Logical Operators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986374" y="4279502"/>
            <a:ext cx="2149605" cy="400089"/>
          </a:xfrm>
          <a:prstGeom prst="rect">
            <a:avLst/>
          </a:prstGeom>
          <a:noFill/>
        </p:spPr>
        <p:txBody>
          <a:bodyPr wrap="square" lIns="91421" tIns="45710" rIns="91421" bIns="45710" rtlCol="0">
            <a:spAutoFit/>
          </a:bodyPr>
          <a:lstStyle/>
          <a:p>
            <a:r>
              <a:rPr lang="en-US" sz="2000" dirty="0">
                <a:latin typeface="Gill Sans"/>
                <a:cs typeface="Gill Sans"/>
              </a:rPr>
              <a:t>Physical Operators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3" name="Oval 2"/>
          <p:cNvSpPr/>
          <p:nvPr/>
        </p:nvSpPr>
        <p:spPr>
          <a:xfrm>
            <a:off x="7113857" y="3606803"/>
            <a:ext cx="394387" cy="39438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95823" y="3606801"/>
            <a:ext cx="1134895" cy="369312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810" y="4719653"/>
            <a:ext cx="546100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3456" y="4781023"/>
            <a:ext cx="520700" cy="5969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976" y="4756439"/>
            <a:ext cx="475138" cy="5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83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>
            <a:off x="1915365" y="5093741"/>
            <a:ext cx="573209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2020239" y="4722232"/>
            <a:ext cx="1693456" cy="1510445"/>
            <a:chOff x="2755566" y="2448775"/>
            <a:chExt cx="1693456" cy="1510445"/>
          </a:xfrm>
        </p:grpSpPr>
        <p:grpSp>
          <p:nvGrpSpPr>
            <p:cNvPr id="13" name="Group 12"/>
            <p:cNvGrpSpPr/>
            <p:nvPr/>
          </p:nvGrpSpPr>
          <p:grpSpPr>
            <a:xfrm>
              <a:off x="3129056" y="2448775"/>
              <a:ext cx="731469" cy="731469"/>
              <a:chOff x="6410959" y="4582809"/>
              <a:chExt cx="731469" cy="731469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410959" y="4582809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 descr="noun_5393.png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FEFD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7077" y="4863266"/>
                <a:ext cx="364189" cy="3868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2755566" y="3312889"/>
              <a:ext cx="1693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Extract address and category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84413" y="4623376"/>
            <a:ext cx="1508009" cy="1609300"/>
            <a:chOff x="5210122" y="2349920"/>
            <a:chExt cx="1508009" cy="1609300"/>
          </a:xfrm>
        </p:grpSpPr>
        <p:sp>
          <p:nvSpPr>
            <p:cNvPr id="7" name="Isosceles Triangle 6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8" name="Picture 7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by </a:t>
              </a:r>
              <a:r>
                <a:rPr lang="en-US" dirty="0" err="1" smtClean="0">
                  <a:latin typeface="Gill Sans"/>
                  <a:cs typeface="Gill Sans"/>
                </a:rPr>
                <a:t>addr</a:t>
              </a:r>
              <a:endParaRPr lang="en-US" dirty="0" smtClean="0">
                <a:latin typeface="Gill Sans"/>
                <a:cs typeface="Gill Sans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44514" y="4471808"/>
            <a:ext cx="1142260" cy="1760867"/>
            <a:chOff x="598594" y="2198354"/>
            <a:chExt cx="1142260" cy="176086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384" y="2198354"/>
              <a:ext cx="1008656" cy="81518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783" y="2399548"/>
              <a:ext cx="1008656" cy="800852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98594" y="3312890"/>
              <a:ext cx="1142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Scraped 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640311" y="2183582"/>
            <a:ext cx="1130771" cy="1442048"/>
            <a:chOff x="1426834" y="493180"/>
            <a:chExt cx="1130771" cy="144204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>
              <a:biLevel thresh="75000"/>
            </a:blip>
            <a:stretch>
              <a:fillRect/>
            </a:stretch>
          </p:blipFill>
          <p:spPr>
            <a:xfrm>
              <a:off x="1574800" y="901524"/>
              <a:ext cx="826963" cy="1033704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1426834" y="493180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Gill Sans"/>
                  <a:cs typeface="Gill Sans"/>
                </a:rPr>
                <a:t>User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374560" y="3775045"/>
            <a:ext cx="626355" cy="1307330"/>
            <a:chOff x="4947554" y="3570941"/>
            <a:chExt cx="626353" cy="1307331"/>
          </a:xfrm>
        </p:grpSpPr>
        <p:sp>
          <p:nvSpPr>
            <p:cNvPr id="38" name="TextBox 37"/>
            <p:cNvSpPr txBox="1"/>
            <p:nvPr/>
          </p:nvSpPr>
          <p:spPr>
            <a:xfrm rot="5400000">
              <a:off x="4835243" y="4098620"/>
              <a:ext cx="1184941" cy="292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bg1">
                      <a:lumMod val="50000"/>
                    </a:schemeClr>
                  </a:solidFill>
                </a:rPr>
                <a:t>User Feedback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V="1">
              <a:off x="5261290" y="3570941"/>
              <a:ext cx="0" cy="1307331"/>
            </a:xfrm>
            <a:prstGeom prst="straightConnector1">
              <a:avLst/>
            </a:prstGeom>
            <a:ln w="19050" cmpd="sng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 rot="16200000">
              <a:off x="4538438" y="4079164"/>
              <a:ext cx="1110620" cy="292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bg1">
                      <a:lumMod val="50000"/>
                    </a:schemeClr>
                  </a:solidFill>
                </a:rPr>
                <a:t>Partial results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67010" y="3775045"/>
            <a:ext cx="674409" cy="1307330"/>
            <a:chOff x="6972735" y="3570942"/>
            <a:chExt cx="674409" cy="1307331"/>
          </a:xfrm>
        </p:grpSpPr>
        <p:sp>
          <p:nvSpPr>
            <p:cNvPr id="54" name="TextBox 53"/>
            <p:cNvSpPr txBox="1"/>
            <p:nvPr/>
          </p:nvSpPr>
          <p:spPr>
            <a:xfrm rot="5400000">
              <a:off x="6908479" y="4098620"/>
              <a:ext cx="118494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bg1">
                      <a:lumMod val="50000"/>
                    </a:schemeClr>
                  </a:solidFill>
                </a:rPr>
                <a:t>User Feedback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7334526" y="3570942"/>
              <a:ext cx="0" cy="1307331"/>
            </a:xfrm>
            <a:prstGeom prst="straightConnector1">
              <a:avLst/>
            </a:prstGeom>
            <a:ln w="19050" cmpd="sng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16200000">
              <a:off x="6563619" y="4079165"/>
              <a:ext cx="111062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bg1">
                      <a:lumMod val="50000"/>
                    </a:schemeClr>
                  </a:solidFill>
                </a:rPr>
                <a:t>Partial results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7" name="Left Brace 56"/>
          <p:cNvSpPr/>
          <p:nvPr/>
        </p:nvSpPr>
        <p:spPr>
          <a:xfrm rot="5400000">
            <a:off x="4080984" y="137061"/>
            <a:ext cx="138200" cy="6994757"/>
          </a:xfrm>
          <a:prstGeom prst="leftBrace">
            <a:avLst>
              <a:gd name="adj1" fmla="val 116874"/>
              <a:gd name="adj2" fmla="val 49263"/>
            </a:avLst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1" tIns="45710" rIns="91421" bIns="45710"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886706" y="4623374"/>
            <a:ext cx="1508009" cy="1609300"/>
            <a:chOff x="5210122" y="2349920"/>
            <a:chExt cx="1508009" cy="1609300"/>
          </a:xfrm>
        </p:grpSpPr>
        <p:sp>
          <p:nvSpPr>
            <p:cNvPr id="61" name="Isosceles Triangle 60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62" name="Picture 61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TextBox 62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categories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43409" y="3775045"/>
            <a:ext cx="674409" cy="1307330"/>
            <a:chOff x="6972735" y="3570942"/>
            <a:chExt cx="674409" cy="1307331"/>
          </a:xfrm>
        </p:grpSpPr>
        <p:sp>
          <p:nvSpPr>
            <p:cNvPr id="67" name="TextBox 66"/>
            <p:cNvSpPr txBox="1"/>
            <p:nvPr/>
          </p:nvSpPr>
          <p:spPr>
            <a:xfrm rot="5400000">
              <a:off x="6908479" y="4098620"/>
              <a:ext cx="118494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bg1">
                      <a:lumMod val="50000"/>
                    </a:schemeClr>
                  </a:solidFill>
                </a:rPr>
                <a:t>User Feedback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7334526" y="3570942"/>
              <a:ext cx="0" cy="1307331"/>
            </a:xfrm>
            <a:prstGeom prst="straightConnector1">
              <a:avLst/>
            </a:prstGeom>
            <a:ln w="19050" cmpd="sng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 rot="16200000">
              <a:off x="6563619" y="4079165"/>
              <a:ext cx="111062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bg1">
                      <a:lumMod val="50000"/>
                    </a:schemeClr>
                  </a:solidFill>
                </a:rPr>
                <a:t>Partial results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7839675" y="4632077"/>
            <a:ext cx="1366108" cy="923310"/>
          </a:xfrm>
          <a:prstGeom prst="rect">
            <a:avLst/>
          </a:prstGeom>
          <a:noFill/>
        </p:spPr>
        <p:txBody>
          <a:bodyPr wrap="square" lIns="91421" tIns="45710" rIns="91421" bIns="45710" rtlCol="0">
            <a:spAutoFit/>
          </a:bodyPr>
          <a:lstStyle/>
          <a:p>
            <a:r>
              <a:rPr lang="en-US" dirty="0" smtClean="0"/>
              <a:t>Cleaned restaurant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6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/>
        </p:nvGrpSpPr>
        <p:grpSpPr>
          <a:xfrm>
            <a:off x="484783" y="338991"/>
            <a:ext cx="6432290" cy="1222562"/>
            <a:chOff x="484782" y="475053"/>
            <a:chExt cx="6432291" cy="1222563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133415" y="928460"/>
              <a:ext cx="4741359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84782" y="743794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60154" y="1112840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"/>
                  <a:cs typeface="Gill Sans"/>
                </a:rPr>
                <a:t>Rule:</a:t>
              </a:r>
            </a:p>
            <a:p>
              <a:r>
                <a:rPr lang="en-US" sz="1600" dirty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88426" y="731515"/>
              <a:ext cx="1028647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Count(*)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29611" y="568944"/>
              <a:ext cx="666665" cy="650117"/>
            </a:xfrm>
            <a:prstGeom prst="rect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075207" y="1204938"/>
              <a:ext cx="77026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"/>
                  <a:cs typeface="Gill Sans"/>
                </a:rPr>
                <a:t>Sample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494549" y="475053"/>
              <a:ext cx="731469" cy="731469"/>
              <a:chOff x="2313151" y="2188933"/>
              <a:chExt cx="731469" cy="731469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2313151" y="218893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0664" y="2295722"/>
                <a:ext cx="546100" cy="546100"/>
              </a:xfrm>
              <a:prstGeom prst="rect">
                <a:avLst/>
              </a:prstGeom>
            </p:spPr>
          </p:pic>
        </p:grpSp>
      </p:grpSp>
      <p:grpSp>
        <p:nvGrpSpPr>
          <p:cNvPr id="108" name="Group 107"/>
          <p:cNvGrpSpPr/>
          <p:nvPr/>
        </p:nvGrpSpPr>
        <p:grpSpPr>
          <a:xfrm>
            <a:off x="484785" y="2009649"/>
            <a:ext cx="5389992" cy="1222562"/>
            <a:chOff x="484782" y="2082216"/>
            <a:chExt cx="5389992" cy="1222563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1367750" y="2505195"/>
              <a:ext cx="4507024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84782" y="2302513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051750" y="2720003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"/>
                  <a:cs typeface="Gill Sans"/>
                </a:rPr>
                <a:t>Rule:</a:t>
              </a:r>
            </a:p>
            <a:p>
              <a:r>
                <a:rPr lang="en-US" sz="1600" dirty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2086145" y="2082216"/>
              <a:ext cx="731469" cy="731469"/>
              <a:chOff x="2313151" y="2188933"/>
              <a:chExt cx="731469" cy="731469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313151" y="218893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0664" y="2295722"/>
                <a:ext cx="546100" cy="546100"/>
              </a:xfrm>
              <a:prstGeom prst="rect">
                <a:avLst/>
              </a:prstGeom>
            </p:spPr>
          </p:pic>
        </p:grpSp>
      </p:grpSp>
      <p:grpSp>
        <p:nvGrpSpPr>
          <p:cNvPr id="109" name="Group 108"/>
          <p:cNvGrpSpPr/>
          <p:nvPr/>
        </p:nvGrpSpPr>
        <p:grpSpPr>
          <a:xfrm>
            <a:off x="402848" y="3684419"/>
            <a:ext cx="5471928" cy="1216269"/>
            <a:chOff x="402846" y="3720700"/>
            <a:chExt cx="5471928" cy="1216268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1367750" y="4086435"/>
              <a:ext cx="4507024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02846" y="3852607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51750" y="4352192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"/>
                  <a:cs typeface="Gill Sans"/>
                </a:rPr>
                <a:t>Crowd:</a:t>
              </a:r>
            </a:p>
            <a:p>
              <a:r>
                <a:rPr lang="en-US" sz="1600" dirty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2086145" y="3720700"/>
              <a:ext cx="731469" cy="731469"/>
              <a:chOff x="3981357" y="5428673"/>
              <a:chExt cx="731469" cy="731469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3981357" y="542867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3252" y="5539315"/>
                <a:ext cx="475138" cy="549048"/>
              </a:xfrm>
              <a:prstGeom prst="rect">
                <a:avLst/>
              </a:prstGeom>
            </p:spPr>
          </p:pic>
        </p:grpSp>
      </p:grpSp>
      <p:grpSp>
        <p:nvGrpSpPr>
          <p:cNvPr id="110" name="Group 109"/>
          <p:cNvGrpSpPr/>
          <p:nvPr/>
        </p:nvGrpSpPr>
        <p:grpSpPr>
          <a:xfrm>
            <a:off x="382710" y="5385573"/>
            <a:ext cx="5492069" cy="1458324"/>
            <a:chOff x="382705" y="5449068"/>
            <a:chExt cx="5492069" cy="1458321"/>
          </a:xfrm>
        </p:grpSpPr>
        <p:sp>
          <p:nvSpPr>
            <p:cNvPr id="62" name="Freeform 61"/>
            <p:cNvSpPr/>
            <p:nvPr/>
          </p:nvSpPr>
          <p:spPr>
            <a:xfrm>
              <a:off x="2440214" y="5449068"/>
              <a:ext cx="3058304" cy="645756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rgbClr val="FC265C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1367750" y="6088282"/>
              <a:ext cx="4507024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382705" y="5860754"/>
              <a:ext cx="1083875" cy="369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95216" y="6322614"/>
              <a:ext cx="1470274" cy="58477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"/>
                  <a:cs typeface="Gill Sans"/>
                </a:rPr>
                <a:t>Rule:</a:t>
              </a:r>
            </a:p>
            <a:p>
              <a:r>
                <a:rPr lang="en-US" sz="1600" dirty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2129611" y="5684827"/>
              <a:ext cx="731469" cy="731469"/>
              <a:chOff x="2313151" y="2188933"/>
              <a:chExt cx="731469" cy="731469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2313151" y="218893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0664" y="2295722"/>
                <a:ext cx="546100" cy="546100"/>
              </a:xfrm>
              <a:prstGeom prst="rect">
                <a:avLst/>
              </a:prstGeom>
            </p:spPr>
          </p:pic>
        </p:grpSp>
        <p:sp>
          <p:nvSpPr>
            <p:cNvPr id="91" name="TextBox 90"/>
            <p:cNvSpPr txBox="1"/>
            <p:nvPr/>
          </p:nvSpPr>
          <p:spPr>
            <a:xfrm>
              <a:off x="4039505" y="6322614"/>
              <a:ext cx="1470274" cy="58477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"/>
                  <a:cs typeface="Gill Sans"/>
                </a:rPr>
                <a:t>Crowd:</a:t>
              </a:r>
            </a:p>
            <a:p>
              <a:r>
                <a:rPr lang="en-US" sz="1600" dirty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073900" y="5672996"/>
              <a:ext cx="731469" cy="731469"/>
              <a:chOff x="3981357" y="5428673"/>
              <a:chExt cx="731469" cy="731469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3981357" y="542867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3252" y="5539315"/>
                <a:ext cx="475138" cy="549048"/>
              </a:xfrm>
              <a:prstGeom prst="rect">
                <a:avLst/>
              </a:prstGeom>
            </p:spPr>
          </p:pic>
        </p:grpSp>
      </p:grpSp>
      <p:sp>
        <p:nvSpPr>
          <p:cNvPr id="103" name="TextBox 102"/>
          <p:cNvSpPr txBox="1"/>
          <p:nvPr/>
        </p:nvSpPr>
        <p:spPr>
          <a:xfrm>
            <a:off x="190500" y="-9064"/>
            <a:ext cx="3615054" cy="400089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000" dirty="0">
                <a:latin typeface="Gill Sans"/>
                <a:cs typeface="Gill Sans"/>
              </a:rPr>
              <a:t>1. Quickly check # of restaurants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90505" y="1651007"/>
            <a:ext cx="4028829" cy="400089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000" dirty="0">
                <a:latin typeface="Gill Sans"/>
                <a:cs typeface="Gill Sans"/>
              </a:rPr>
              <a:t>2. Quickly extract and inspect results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90505" y="3320147"/>
            <a:ext cx="5171345" cy="400089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000" dirty="0">
                <a:latin typeface="Gill Sans"/>
                <a:cs typeface="Gill Sans"/>
              </a:rPr>
              <a:t>3. Extraction rule is low quality, switch to crowd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90500" y="4985463"/>
            <a:ext cx="3797646" cy="400089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2000" dirty="0">
                <a:latin typeface="Gill Sans"/>
                <a:cs typeface="Gill Sans"/>
              </a:rPr>
              <a:t>4. Crowd is slow, use hybrid model</a:t>
            </a:r>
            <a:endParaRPr lang="en-US" sz="20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97023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>
            <a:off x="2016387" y="792395"/>
            <a:ext cx="474135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67755" y="607730"/>
            <a:ext cx="1083837" cy="369312"/>
          </a:xfrm>
          <a:prstGeom prst="rect">
            <a:avLst/>
          </a:prstGeom>
          <a:solidFill>
            <a:srgbClr val="FFFFFF"/>
          </a:solidFill>
        </p:spPr>
        <p:txBody>
          <a:bodyPr wrap="none" lIns="91421" tIns="45710" rIns="91421" bIns="45710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webpages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3289" y="976775"/>
            <a:ext cx="1921481" cy="338534"/>
          </a:xfrm>
          <a:prstGeom prst="rect">
            <a:avLst/>
          </a:prstGeom>
          <a:solidFill>
            <a:srgbClr val="FFFFFF"/>
          </a:solidFill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Rule: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71399" y="595452"/>
            <a:ext cx="1028609" cy="369312"/>
          </a:xfrm>
          <a:prstGeom prst="rect">
            <a:avLst/>
          </a:prstGeom>
          <a:solidFill>
            <a:srgbClr val="FFFFFF"/>
          </a:solidFill>
        </p:spPr>
        <p:txBody>
          <a:bodyPr wrap="none" lIns="91421" tIns="45710" rIns="91421" bIns="45710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Count(*)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084296" y="565151"/>
            <a:ext cx="431673" cy="420959"/>
          </a:xfrm>
          <a:prstGeom prst="rect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19364" y="976775"/>
            <a:ext cx="770225" cy="338534"/>
          </a:xfrm>
          <a:prstGeom prst="rect">
            <a:avLst/>
          </a:prstGeom>
          <a:solidFill>
            <a:schemeClr val="bg1"/>
          </a:solidFill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Sample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4433737" y="404279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030" y="445778"/>
            <a:ext cx="546100" cy="5461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250719" y="1869293"/>
            <a:ext cx="4507024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67755" y="1666612"/>
            <a:ext cx="1083837" cy="369312"/>
          </a:xfrm>
          <a:prstGeom prst="rect">
            <a:avLst/>
          </a:prstGeom>
          <a:solidFill>
            <a:srgbClr val="FFFFFF"/>
          </a:solidFill>
        </p:spPr>
        <p:txBody>
          <a:bodyPr wrap="none" lIns="91421" tIns="45710" rIns="91421" bIns="45710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webpages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444884" y="2084101"/>
            <a:ext cx="1921481" cy="338534"/>
          </a:xfrm>
          <a:prstGeom prst="rect">
            <a:avLst/>
          </a:prstGeom>
          <a:solidFill>
            <a:srgbClr val="FFFFFF"/>
          </a:solidFill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Rule: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025332" y="1511606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627" y="1553103"/>
            <a:ext cx="546100" cy="5461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2250719" y="2916247"/>
            <a:ext cx="4507024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85819" y="2682418"/>
            <a:ext cx="1083837" cy="369312"/>
          </a:xfrm>
          <a:prstGeom prst="rect">
            <a:avLst/>
          </a:prstGeom>
          <a:solidFill>
            <a:srgbClr val="FFFFFF"/>
          </a:solidFill>
        </p:spPr>
        <p:txBody>
          <a:bodyPr wrap="none" lIns="91421" tIns="45710" rIns="91421" bIns="45710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webpages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44885" y="3182003"/>
            <a:ext cx="2136484" cy="338534"/>
          </a:xfrm>
          <a:prstGeom prst="rect">
            <a:avLst/>
          </a:prstGeom>
          <a:solidFill>
            <a:srgbClr val="FFFFFF"/>
          </a:solidFill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Crowd: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3025332" y="2615803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008" y="2661153"/>
            <a:ext cx="475138" cy="549048"/>
          </a:xfrm>
          <a:prstGeom prst="rect">
            <a:avLst/>
          </a:prstGeom>
        </p:spPr>
      </p:pic>
      <p:sp>
        <p:nvSpPr>
          <p:cNvPr id="62" name="Freeform 61"/>
          <p:cNvSpPr/>
          <p:nvPr/>
        </p:nvSpPr>
        <p:spPr>
          <a:xfrm>
            <a:off x="3323182" y="3714132"/>
            <a:ext cx="3058304" cy="527833"/>
          </a:xfrm>
          <a:custGeom>
            <a:avLst/>
            <a:gdLst>
              <a:gd name="connsiteX0" fmla="*/ 0 w 2507226"/>
              <a:gd name="connsiteY0" fmla="*/ 931260 h 947647"/>
              <a:gd name="connsiteX1" fmla="*/ 655484 w 2507226"/>
              <a:gd name="connsiteY1" fmla="*/ 136486 h 947647"/>
              <a:gd name="connsiteX2" fmla="*/ 1900903 w 2507226"/>
              <a:gd name="connsiteY2" fmla="*/ 79131 h 947647"/>
              <a:gd name="connsiteX3" fmla="*/ 2507226 w 2507226"/>
              <a:gd name="connsiteY3" fmla="*/ 947647 h 94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226" h="947647">
                <a:moveTo>
                  <a:pt x="0" y="931260"/>
                </a:moveTo>
                <a:cubicBezTo>
                  <a:pt x="169333" y="604884"/>
                  <a:pt x="338667" y="278508"/>
                  <a:pt x="655484" y="136486"/>
                </a:cubicBezTo>
                <a:cubicBezTo>
                  <a:pt x="972301" y="-5536"/>
                  <a:pt x="1592279" y="-56062"/>
                  <a:pt x="1900903" y="79131"/>
                </a:cubicBezTo>
                <a:cubicBezTo>
                  <a:pt x="2209527" y="214324"/>
                  <a:pt x="2507226" y="947647"/>
                  <a:pt x="2507226" y="947647"/>
                </a:cubicBezTo>
              </a:path>
            </a:pathLst>
          </a:custGeom>
          <a:ln w="28575" cmpd="sng">
            <a:solidFill>
              <a:srgbClr val="FC265C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1" tIns="45710" rIns="91421" bIns="45710"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250719" y="4235420"/>
            <a:ext cx="4507024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265676" y="4007893"/>
            <a:ext cx="1083837" cy="369312"/>
          </a:xfrm>
          <a:prstGeom prst="rect">
            <a:avLst/>
          </a:prstGeom>
          <a:solidFill>
            <a:srgbClr val="FFFFFF"/>
          </a:solidFill>
        </p:spPr>
        <p:txBody>
          <a:bodyPr wrap="none" lIns="91421" tIns="45710" rIns="91421" bIns="45710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webpages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488351" y="4469753"/>
            <a:ext cx="1921481" cy="338534"/>
          </a:xfrm>
          <a:prstGeom prst="rect">
            <a:avLst/>
          </a:prstGeom>
          <a:solidFill>
            <a:srgbClr val="FFFFFF"/>
          </a:solidFill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Rule: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3068799" y="3897257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093" y="3938757"/>
            <a:ext cx="546100" cy="546100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4432640" y="4469753"/>
            <a:ext cx="2136484" cy="338534"/>
          </a:xfrm>
          <a:prstGeom prst="rect">
            <a:avLst/>
          </a:prstGeom>
          <a:solidFill>
            <a:srgbClr val="FFFFFF"/>
          </a:solidFill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Crowd: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5013087" y="3885426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0" rIns="91421" bIns="45710"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763" y="3930778"/>
            <a:ext cx="475138" cy="54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2257" y="530214"/>
            <a:ext cx="479780" cy="584755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1.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2257" y="1590666"/>
            <a:ext cx="479780" cy="584755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2.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2257" y="2634812"/>
            <a:ext cx="479780" cy="584755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3.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2257" y="3956920"/>
            <a:ext cx="479780" cy="584755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4.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817239" y="1315329"/>
            <a:ext cx="826963" cy="103370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817239" y="2343665"/>
            <a:ext cx="826963" cy="103370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817239" y="3714129"/>
            <a:ext cx="826963" cy="10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94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1771156" y="2231092"/>
            <a:ext cx="573209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876030" y="1859583"/>
            <a:ext cx="1693456" cy="1510445"/>
            <a:chOff x="2755566" y="2448775"/>
            <a:chExt cx="1693456" cy="1510445"/>
          </a:xfrm>
        </p:grpSpPr>
        <p:grpSp>
          <p:nvGrpSpPr>
            <p:cNvPr id="6" name="Group 5"/>
            <p:cNvGrpSpPr/>
            <p:nvPr/>
          </p:nvGrpSpPr>
          <p:grpSpPr>
            <a:xfrm>
              <a:off x="3129056" y="2448775"/>
              <a:ext cx="731469" cy="731469"/>
              <a:chOff x="6410959" y="4582809"/>
              <a:chExt cx="731469" cy="731469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410959" y="4582809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 descr="noun_5393.png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FEFD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7077" y="4863266"/>
                <a:ext cx="364189" cy="3868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2755566" y="3312889"/>
              <a:ext cx="1693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Extract address and category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40204" y="1760726"/>
            <a:ext cx="1508009" cy="1609300"/>
            <a:chOff x="5210122" y="2349920"/>
            <a:chExt cx="1508009" cy="1609300"/>
          </a:xfrm>
        </p:grpSpPr>
        <p:sp>
          <p:nvSpPr>
            <p:cNvPr id="11" name="Isosceles Triangle 10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12" name="Picture 11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by </a:t>
              </a:r>
              <a:r>
                <a:rPr lang="en-US" dirty="0" err="1" smtClean="0">
                  <a:latin typeface="Gill Sans"/>
                  <a:cs typeface="Gill Sans"/>
                </a:rPr>
                <a:t>addr</a:t>
              </a:r>
              <a:endParaRPr lang="en-US" dirty="0" smtClean="0">
                <a:latin typeface="Gill Sans"/>
                <a:cs typeface="Gill San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0305" y="1609158"/>
            <a:ext cx="1142260" cy="1760867"/>
            <a:chOff x="598594" y="2198354"/>
            <a:chExt cx="1142260" cy="176086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384" y="2198354"/>
              <a:ext cx="1008656" cy="81518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783" y="2399548"/>
              <a:ext cx="1008656" cy="80085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8594" y="3312890"/>
              <a:ext cx="1142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Scraped 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42497" y="1760724"/>
            <a:ext cx="1508009" cy="1609300"/>
            <a:chOff x="5210122" y="2349920"/>
            <a:chExt cx="1508009" cy="1609300"/>
          </a:xfrm>
        </p:grpSpPr>
        <p:sp>
          <p:nvSpPr>
            <p:cNvPr id="19" name="Isosceles Triangle 18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20" name="Picture 19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categories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95467" y="1769428"/>
            <a:ext cx="1366108" cy="923310"/>
          </a:xfrm>
          <a:prstGeom prst="rect">
            <a:avLst/>
          </a:prstGeom>
          <a:noFill/>
        </p:spPr>
        <p:txBody>
          <a:bodyPr wrap="square" lIns="91421" tIns="45710" rIns="91421" bIns="45710" rtlCol="0">
            <a:spAutoFit/>
          </a:bodyPr>
          <a:lstStyle/>
          <a:p>
            <a:r>
              <a:rPr lang="en-US" dirty="0" smtClean="0"/>
              <a:t>Cleaned restaurant dataset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779346" y="4314765"/>
            <a:ext cx="573209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1884221" y="3943256"/>
            <a:ext cx="1693456" cy="1510445"/>
            <a:chOff x="2755566" y="2448775"/>
            <a:chExt cx="1693456" cy="1510445"/>
          </a:xfrm>
        </p:grpSpPr>
        <p:grpSp>
          <p:nvGrpSpPr>
            <p:cNvPr id="25" name="Group 24"/>
            <p:cNvGrpSpPr/>
            <p:nvPr/>
          </p:nvGrpSpPr>
          <p:grpSpPr>
            <a:xfrm>
              <a:off x="3129056" y="2448775"/>
              <a:ext cx="731469" cy="731469"/>
              <a:chOff x="6410959" y="4582809"/>
              <a:chExt cx="731469" cy="731469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6410959" y="4582809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 descr="noun_5393.png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FEFD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7077" y="4863266"/>
                <a:ext cx="364189" cy="3868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2755566" y="3312889"/>
              <a:ext cx="1693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Extract address and category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48394" y="3844399"/>
            <a:ext cx="1508009" cy="1609300"/>
            <a:chOff x="5210122" y="2349920"/>
            <a:chExt cx="1508009" cy="1609300"/>
          </a:xfrm>
        </p:grpSpPr>
        <p:sp>
          <p:nvSpPr>
            <p:cNvPr id="30" name="Isosceles Triangle 29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31" name="Picture 30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by </a:t>
              </a:r>
              <a:r>
                <a:rPr lang="en-US" dirty="0" err="1" smtClean="0">
                  <a:latin typeface="Gill Sans"/>
                  <a:cs typeface="Gill Sans"/>
                </a:rPr>
                <a:t>addr</a:t>
              </a:r>
              <a:endParaRPr lang="en-US" dirty="0" smtClean="0">
                <a:latin typeface="Gill Sans"/>
                <a:cs typeface="Gill Sans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08496" y="3692832"/>
            <a:ext cx="1142260" cy="1760867"/>
            <a:chOff x="598594" y="2198354"/>
            <a:chExt cx="1142260" cy="1760867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384" y="2198354"/>
              <a:ext cx="1008656" cy="815187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783" y="2399548"/>
              <a:ext cx="1008656" cy="800852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98594" y="3312890"/>
              <a:ext cx="1142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Scraped 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750688" y="3844398"/>
            <a:ext cx="1508009" cy="1609300"/>
            <a:chOff x="5210122" y="2349920"/>
            <a:chExt cx="1508009" cy="1609300"/>
          </a:xfrm>
        </p:grpSpPr>
        <p:sp>
          <p:nvSpPr>
            <p:cNvPr id="38" name="Isosceles Triangle 37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39" name="Picture 38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TextBox 39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categories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703657" y="3853103"/>
            <a:ext cx="1366108" cy="923310"/>
          </a:xfrm>
          <a:prstGeom prst="rect">
            <a:avLst/>
          </a:prstGeom>
          <a:noFill/>
        </p:spPr>
        <p:txBody>
          <a:bodyPr wrap="square" lIns="91421" tIns="45710" rIns="91421" bIns="45710" rtlCol="0">
            <a:spAutoFit/>
          </a:bodyPr>
          <a:lstStyle/>
          <a:p>
            <a:r>
              <a:rPr lang="en-US" dirty="0" smtClean="0"/>
              <a:t>Cleaned restaurant dataset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479180" y="747060"/>
            <a:ext cx="851477" cy="369312"/>
          </a:xfrm>
          <a:prstGeom prst="rect">
            <a:avLst/>
          </a:prstGeom>
          <a:noFill/>
        </p:spPr>
        <p:txBody>
          <a:bodyPr wrap="none" lIns="91421" tIns="45710" rIns="91421" bIns="45710" rtlCol="0">
            <a:spAutoFit/>
          </a:bodyPr>
          <a:lstStyle/>
          <a:p>
            <a:r>
              <a:rPr lang="en-US" dirty="0" smtClean="0"/>
              <a:t>SELECT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7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71034" y="1115039"/>
            <a:ext cx="2401933" cy="4627922"/>
            <a:chOff x="6986374" y="1587982"/>
            <a:chExt cx="2401933" cy="4627922"/>
          </a:xfrm>
        </p:grpSpPr>
        <p:sp>
          <p:nvSpPr>
            <p:cNvPr id="22" name="Rectangle 21"/>
            <p:cNvSpPr/>
            <p:nvPr/>
          </p:nvSpPr>
          <p:spPr>
            <a:xfrm>
              <a:off x="7093514" y="2164791"/>
              <a:ext cx="418357" cy="3540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>
              <a:off x="7042711" y="2596618"/>
              <a:ext cx="512583" cy="372445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sz="2000">
                <a:latin typeface="Gill Sans"/>
                <a:cs typeface="Gill Sans"/>
              </a:endParaRPr>
            </a:p>
          </p:txBody>
        </p:sp>
        <p:sp>
          <p:nvSpPr>
            <p:cNvPr id="26" name="Regular Pentagon 25"/>
            <p:cNvSpPr/>
            <p:nvPr/>
          </p:nvSpPr>
          <p:spPr>
            <a:xfrm>
              <a:off x="7083351" y="3075217"/>
              <a:ext cx="447884" cy="412373"/>
            </a:xfrm>
            <a:prstGeom prst="pentag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sz="2000">
                <a:latin typeface="Gill Sans"/>
                <a:cs typeface="Gill Sans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2"/>
            <a:srcRect b="17662"/>
            <a:stretch/>
          </p:blipFill>
          <p:spPr>
            <a:xfrm>
              <a:off x="7021290" y="5681957"/>
              <a:ext cx="555841" cy="533947"/>
            </a:xfrm>
            <a:prstGeom prst="rect">
              <a:avLst/>
            </a:prstGeom>
          </p:spPr>
        </p:pic>
        <p:pic>
          <p:nvPicPr>
            <p:cNvPr id="28" name="Picture 27" descr="noun_1248_cc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7042733" y="5228053"/>
              <a:ext cx="512944" cy="428016"/>
            </a:xfrm>
            <a:prstGeom prst="rect">
              <a:avLst/>
            </a:prstGeom>
          </p:spPr>
        </p:pic>
        <p:pic>
          <p:nvPicPr>
            <p:cNvPr id="29" name="Picture 28" descr="noun_539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923" y="4683476"/>
              <a:ext cx="530564" cy="530564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7595826" y="2113441"/>
              <a:ext cx="1258699" cy="369312"/>
            </a:xfrm>
            <a:prstGeom prst="rect">
              <a:avLst/>
            </a:prstGeom>
            <a:noFill/>
          </p:spPr>
          <p:txBody>
            <a:bodyPr wrap="square" lIns="91421" tIns="45710" rIns="91421" bIns="45710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Sampling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95821" y="2624675"/>
              <a:ext cx="1689734" cy="369312"/>
            </a:xfrm>
            <a:prstGeom prst="rect">
              <a:avLst/>
            </a:prstGeom>
            <a:noFill/>
          </p:spPr>
          <p:txBody>
            <a:bodyPr wrap="square" lIns="91421" tIns="45710" rIns="91421" bIns="45710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Similarity Join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95826" y="3104918"/>
              <a:ext cx="1258699" cy="369312"/>
            </a:xfrm>
            <a:prstGeom prst="rect">
              <a:avLst/>
            </a:prstGeom>
            <a:noFill/>
          </p:spPr>
          <p:txBody>
            <a:bodyPr wrap="square" lIns="91421" tIns="45710" rIns="91421" bIns="45710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Filtering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95824" y="4734721"/>
              <a:ext cx="1450847" cy="369312"/>
            </a:xfrm>
            <a:prstGeom prst="rect">
              <a:avLst/>
            </a:prstGeom>
            <a:noFill/>
          </p:spPr>
          <p:txBody>
            <a:bodyPr wrap="square" lIns="91421" tIns="45710" rIns="91421" bIns="45710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Rule-based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95821" y="5255959"/>
              <a:ext cx="1792486" cy="369312"/>
            </a:xfrm>
            <a:prstGeom prst="rect">
              <a:avLst/>
            </a:prstGeom>
            <a:noFill/>
          </p:spPr>
          <p:txBody>
            <a:bodyPr wrap="square" lIns="91421" tIns="45710" rIns="91421" bIns="45710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Learning-based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95821" y="5772244"/>
              <a:ext cx="1792486" cy="369312"/>
            </a:xfrm>
            <a:prstGeom prst="rect">
              <a:avLst/>
            </a:prstGeom>
            <a:noFill/>
          </p:spPr>
          <p:txBody>
            <a:bodyPr wrap="square" lIns="91421" tIns="45710" rIns="91421" bIns="45710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Crowd-based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86374" y="1587982"/>
              <a:ext cx="2060299" cy="400089"/>
            </a:xfrm>
            <a:prstGeom prst="rect">
              <a:avLst/>
            </a:prstGeom>
            <a:noFill/>
          </p:spPr>
          <p:txBody>
            <a:bodyPr wrap="square" lIns="91421" tIns="45710" rIns="91421" bIns="45710" rtlCol="0">
              <a:spAutoFit/>
            </a:bodyPr>
            <a:lstStyle/>
            <a:p>
              <a:r>
                <a:rPr lang="en-US" sz="2000" dirty="0">
                  <a:latin typeface="Gill Sans"/>
                  <a:cs typeface="Gill Sans"/>
                </a:rPr>
                <a:t>Logical Operators</a:t>
              </a:r>
              <a:endParaRPr lang="en-US" sz="2000" dirty="0">
                <a:latin typeface="Gill Sans"/>
                <a:cs typeface="Gill San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986374" y="4279502"/>
              <a:ext cx="2149605" cy="400089"/>
            </a:xfrm>
            <a:prstGeom prst="rect">
              <a:avLst/>
            </a:prstGeom>
            <a:noFill/>
          </p:spPr>
          <p:txBody>
            <a:bodyPr wrap="square" lIns="91421" tIns="45710" rIns="91421" bIns="45710" rtlCol="0">
              <a:spAutoFit/>
            </a:bodyPr>
            <a:lstStyle/>
            <a:p>
              <a:r>
                <a:rPr lang="en-US" sz="2000" dirty="0">
                  <a:latin typeface="Gill Sans"/>
                  <a:cs typeface="Gill Sans"/>
                </a:rPr>
                <a:t>Physical Operators</a:t>
              </a:r>
              <a:endParaRPr lang="en-US" sz="2000" dirty="0">
                <a:latin typeface="Gill Sans"/>
                <a:cs typeface="Gill San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7113857" y="3606803"/>
              <a:ext cx="394387" cy="39438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595823" y="3606801"/>
              <a:ext cx="1134895" cy="369312"/>
            </a:xfrm>
            <a:prstGeom prst="rect">
              <a:avLst/>
            </a:prstGeom>
            <a:noFill/>
          </p:spPr>
          <p:txBody>
            <a:bodyPr wrap="none" lIns="91421" tIns="45710" rIns="91421" bIns="45710" rtlCol="0">
              <a:spAutoFit/>
            </a:bodyPr>
            <a:lstStyle/>
            <a:p>
              <a:r>
                <a:rPr lang="en-US" dirty="0" smtClean="0"/>
                <a:t>Extraction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0178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978000" y="493580"/>
            <a:ext cx="7188000" cy="5870840"/>
            <a:chOff x="-462970" y="451485"/>
            <a:chExt cx="7188000" cy="5870840"/>
          </a:xfrm>
        </p:grpSpPr>
        <p:sp>
          <p:nvSpPr>
            <p:cNvPr id="4" name="Rectangle 3"/>
            <p:cNvSpPr/>
            <p:nvPr/>
          </p:nvSpPr>
          <p:spPr>
            <a:xfrm>
              <a:off x="-462968" y="2613926"/>
              <a:ext cx="4720009" cy="1594336"/>
            </a:xfrm>
            <a:prstGeom prst="rect">
              <a:avLst/>
            </a:prstGeom>
            <a:solidFill>
              <a:srgbClr val="F6D3B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b"/>
            <a:lstStyle/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"/>
                  <a:cs typeface="Gill Sans"/>
                </a:rPr>
                <a:t>Optimizer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-462970" y="4361448"/>
              <a:ext cx="7187999" cy="1320799"/>
            </a:xfrm>
            <a:prstGeom prst="rect">
              <a:avLst/>
            </a:prstGeom>
            <a:solidFill>
              <a:srgbClr val="BBD6C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b"/>
            <a:lstStyle/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"/>
                  <a:cs typeface="Gill Sans"/>
                </a:rPr>
                <a:t>Data Cleaning Plan Executor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-462970" y="2494437"/>
              <a:ext cx="718799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254002" y="1851927"/>
              <a:ext cx="3152320" cy="372125"/>
            </a:xfrm>
            <a:prstGeom prst="rect">
              <a:avLst/>
            </a:prstGeom>
            <a:solidFill>
              <a:srgbClr val="F5CEA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"/>
                  <a:cs typeface="Gill Sans"/>
                </a:rPr>
                <a:t>Planning UI</a:t>
              </a:r>
              <a:endParaRPr lang="en-US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299006" y="451485"/>
              <a:ext cx="1130771" cy="1442048"/>
              <a:chOff x="1426834" y="493180"/>
              <a:chExt cx="1130771" cy="144204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biLevel thresh="75000"/>
              </a:blip>
              <a:stretch>
                <a:fillRect/>
              </a:stretch>
            </p:blipFill>
            <p:spPr>
              <a:xfrm>
                <a:off x="1574800" y="901524"/>
                <a:ext cx="826963" cy="1033704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1426834" y="493180"/>
                <a:ext cx="1130771" cy="5911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Gill Sans"/>
                    <a:cs typeface="Gill Sans"/>
                  </a:rPr>
                  <a:t>User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964534" y="531279"/>
              <a:ext cx="1130771" cy="1282461"/>
              <a:chOff x="5256073" y="605966"/>
              <a:chExt cx="1130771" cy="1282461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/>
              <a:srcRect b="17662"/>
              <a:stretch/>
            </p:blipFill>
            <p:spPr>
              <a:xfrm>
                <a:off x="5334159" y="952215"/>
                <a:ext cx="974600" cy="936212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5256073" y="605966"/>
                <a:ext cx="1130771" cy="5911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Gill Sans"/>
                    <a:cs typeface="Gill Sans"/>
                  </a:rPr>
                  <a:t>Crowd</a:t>
                </a: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1024828" y="3386785"/>
              <a:ext cx="1516709" cy="454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r>
                <a:rPr lang="en-US" sz="1700" dirty="0">
                  <a:solidFill>
                    <a:schemeClr val="tx1"/>
                  </a:solidFill>
                  <a:latin typeface="Gill Sans"/>
                  <a:cs typeface="Gill Sans"/>
                </a:rPr>
                <a:t>Hot Swapper</a:t>
              </a:r>
              <a:endParaRPr lang="en-US" sz="1700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95194" y="3386083"/>
              <a:ext cx="1503681" cy="453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r>
                <a:rPr lang="en-US" sz="1700" dirty="0">
                  <a:solidFill>
                    <a:schemeClr val="tx1"/>
                  </a:solidFill>
                  <a:latin typeface="Gill Sans"/>
                  <a:cs typeface="Gill Sans"/>
                </a:rPr>
                <a:t>DSL Compiler</a:t>
              </a:r>
              <a:endParaRPr lang="en-US" sz="1700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328973" y="3387882"/>
              <a:ext cx="1292838" cy="4536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r>
                <a:rPr lang="en-US" sz="1700" dirty="0">
                  <a:solidFill>
                    <a:schemeClr val="tx1"/>
                  </a:solidFill>
                  <a:latin typeface="Gill Sans"/>
                  <a:cs typeface="Gill Sans"/>
                </a:rPr>
                <a:t>Rec. Engine</a:t>
              </a:r>
              <a:endParaRPr lang="en-US" sz="1700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466419" y="2226856"/>
              <a:ext cx="0" cy="931953"/>
            </a:xfrm>
            <a:prstGeom prst="straightConnector1">
              <a:avLst/>
            </a:prstGeom>
            <a:ln w="285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3195194" y="2861203"/>
              <a:ext cx="903676" cy="452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"/>
                  <a:cs typeface="Gill Sans"/>
                </a:rPr>
                <a:t>SAQP</a:t>
              </a:r>
              <a:endParaRPr lang="en-US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621350" y="3841507"/>
              <a:ext cx="0" cy="519936"/>
            </a:xfrm>
            <a:prstGeom prst="straightConnector1">
              <a:avLst/>
            </a:prstGeom>
            <a:ln w="285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141095" y="4931987"/>
              <a:ext cx="4329978" cy="2131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gular Pentagon 20"/>
            <p:cNvSpPr/>
            <p:nvPr/>
          </p:nvSpPr>
          <p:spPr>
            <a:xfrm>
              <a:off x="5144574" y="4582815"/>
              <a:ext cx="766317" cy="746839"/>
            </a:xfrm>
            <a:prstGeom prst="pentagon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2673084" y="4583992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945668" y="2798075"/>
              <a:ext cx="1005020" cy="45095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Gill Sans"/>
                  <a:cs typeface="Gill Sans"/>
                </a:rPr>
                <a:t>Queries &amp;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  <a:latin typeface="Gill Sans"/>
                  <a:cs typeface="Gill Sans"/>
                </a:rPr>
                <a:t>Results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7987" y="2735507"/>
              <a:ext cx="1030817" cy="45095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Gill Sans"/>
                  <a:cs typeface="Gill Sans"/>
                </a:rPr>
                <a:t>Swap </a:t>
              </a:r>
              <a:r>
                <a:rPr lang="en-US" sz="1400" dirty="0" err="1">
                  <a:solidFill>
                    <a:srgbClr val="000000"/>
                  </a:solidFill>
                  <a:latin typeface="Gill Sans"/>
                  <a:cs typeface="Gill Sans"/>
                </a:rPr>
                <a:t>Cmds</a:t>
              </a:r>
              <a:endParaRPr lang="en-US" sz="14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823818" y="2226851"/>
              <a:ext cx="0" cy="1159935"/>
            </a:xfrm>
            <a:prstGeom prst="straightConnector1">
              <a:avLst/>
            </a:prstGeom>
            <a:ln w="285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2876284" y="2224049"/>
              <a:ext cx="10540" cy="1145328"/>
            </a:xfrm>
            <a:prstGeom prst="straightConnector1">
              <a:avLst/>
            </a:prstGeom>
            <a:ln w="28575" cmpd="sng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12086" y="2224049"/>
              <a:ext cx="0" cy="1163831"/>
            </a:xfrm>
            <a:prstGeom prst="straightConnector1">
              <a:avLst/>
            </a:prstGeom>
            <a:ln w="285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-372079" y="2726955"/>
              <a:ext cx="1107941" cy="45095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Gill Sans"/>
                  <a:cs typeface="Gill Sans"/>
                </a:rPr>
                <a:t>Swap Recs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540107" y="2593929"/>
              <a:ext cx="1005020" cy="45095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Gill Sans"/>
                  <a:cs typeface="Gill Sans"/>
                </a:rPr>
                <a:t>Cleaning Tasks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5593415" y="2196376"/>
              <a:ext cx="0" cy="931953"/>
            </a:xfrm>
            <a:prstGeom prst="straightConnector1">
              <a:avLst/>
            </a:prstGeom>
            <a:ln w="285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442624" y="3859611"/>
              <a:ext cx="0" cy="481515"/>
            </a:xfrm>
            <a:prstGeom prst="straightConnector1">
              <a:avLst/>
            </a:prstGeom>
            <a:ln w="285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5621106" y="3862819"/>
              <a:ext cx="0" cy="498624"/>
            </a:xfrm>
            <a:prstGeom prst="straightConnector1">
              <a:avLst/>
            </a:prstGeom>
            <a:ln w="285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963869" y="3862820"/>
              <a:ext cx="396097" cy="750471"/>
            </a:xfrm>
            <a:prstGeom prst="straightConnector1">
              <a:avLst/>
            </a:prstGeom>
            <a:ln w="285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22" idx="0"/>
            </p:cNvCxnSpPr>
            <p:nvPr/>
          </p:nvCxnSpPr>
          <p:spPr>
            <a:xfrm>
              <a:off x="2131696" y="3841507"/>
              <a:ext cx="1000309" cy="742480"/>
            </a:xfrm>
            <a:prstGeom prst="straightConnector1">
              <a:avLst/>
            </a:prstGeom>
            <a:ln w="285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384071" y="4631975"/>
              <a:ext cx="757024" cy="701625"/>
            </a:xfrm>
            <a:prstGeom prst="rect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334806" y="3118169"/>
              <a:ext cx="2390224" cy="744655"/>
            </a:xfrm>
            <a:prstGeom prst="rect">
              <a:avLst/>
            </a:prstGeom>
            <a:solidFill>
              <a:srgbClr val="C6D9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"/>
                  <a:cs typeface="Gill Sans"/>
                </a:rPr>
                <a:t>Crowd Manager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334806" y="1851925"/>
              <a:ext cx="2390224" cy="374928"/>
            </a:xfrm>
            <a:prstGeom prst="rect">
              <a:avLst/>
            </a:prstGeom>
            <a:solidFill>
              <a:srgbClr val="C6D9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"/>
                  <a:cs typeface="Gill Sans"/>
                </a:rPr>
                <a:t>Cleaning UI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-462970" y="5810089"/>
              <a:ext cx="7187999" cy="512236"/>
            </a:xfrm>
            <a:prstGeom prst="rect">
              <a:avLst/>
            </a:prstGeom>
            <a:solidFill>
              <a:srgbClr val="AABCE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0" rIns="91421" bIns="45710"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"/>
                  <a:cs typeface="Gill Sans"/>
                </a:rPr>
                <a:t>Lineage and Storage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810" y="4719653"/>
              <a:ext cx="546100" cy="5461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456" y="4781023"/>
              <a:ext cx="520700" cy="5969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2976" y="4756439"/>
              <a:ext cx="475138" cy="549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563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 cmpd="sng">
          <a:solidFill>
            <a:schemeClr val="tx1">
              <a:lumMod val="50000"/>
              <a:lumOff val="50000"/>
            </a:schemeClr>
          </a:solidFill>
          <a:headEnd type="none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7433</TotalTime>
  <Words>356</Words>
  <Application>Microsoft Macintosh PowerPoint</Application>
  <PresentationFormat>On-screen Show (4:3)</PresentationFormat>
  <Paragraphs>144</Paragraphs>
  <Slides>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Haas</dc:creator>
  <cp:lastModifiedBy>Daniel Haas</cp:lastModifiedBy>
  <cp:revision>83</cp:revision>
  <dcterms:created xsi:type="dcterms:W3CDTF">2015-03-25T18:25:36Z</dcterms:created>
  <dcterms:modified xsi:type="dcterms:W3CDTF">2015-03-31T21:29:41Z</dcterms:modified>
</cp:coreProperties>
</file>